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89" r:id="rId3"/>
    <p:sldId id="290" r:id="rId4"/>
    <p:sldId id="291" r:id="rId5"/>
    <p:sldId id="292" r:id="rId6"/>
    <p:sldId id="284" r:id="rId7"/>
    <p:sldId id="285" r:id="rId8"/>
    <p:sldId id="286" r:id="rId9"/>
    <p:sldId id="287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698"/>
    <a:srgbClr val="323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488" autoAdjust="0"/>
  </p:normalViewPr>
  <p:slideViewPr>
    <p:cSldViewPr>
      <p:cViewPr varScale="1">
        <p:scale>
          <a:sx n="117" d="100"/>
          <a:sy n="117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D642A-0C91-4B6C-A856-21EABE0F9D62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B2628-69AE-4A51-8686-1BD294677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22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2628-69AE-4A51-8686-1BD29467788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7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2628-69AE-4A51-8686-1BD29467788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7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2628-69AE-4A51-8686-1BD29467788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7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2628-69AE-4A51-8686-1BD29467788A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7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2628-69AE-4A51-8686-1BD29467788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7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2628-69AE-4A51-8686-1BD29467788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7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2628-69AE-4A51-8686-1BD29467788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7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2628-69AE-4A51-8686-1BD29467788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7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48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35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5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79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95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83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74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32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71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65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04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FC217-12C8-4506-B9F7-E5B1ED423B01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8C0DA-13C8-4662-BF28-17917CF7D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03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ath-in.net/?q=es/system/files/CatalogoCasosExito_en.pdf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5.tiff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ath-in.net/?q=es/system/files/CatalogoCasosExito_en.pdf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25.jpe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Medium presentation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 slides</a:t>
            </a:r>
          </a:p>
          <a:p>
            <a:r>
              <a:rPr lang="en-US" dirty="0"/>
              <a:t>2 examples</a:t>
            </a:r>
          </a:p>
        </p:txBody>
      </p:sp>
    </p:spTree>
    <p:extLst>
      <p:ext uri="{BB962C8B-B14F-4D97-AF65-F5344CB8AC3E}">
        <p14:creationId xmlns:p14="http://schemas.microsoft.com/office/powerpoint/2010/main" val="86386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na\Desktop\math_in\Eventos\2013\CTR_CasosExito\Presentacion\Imagenes\mati\mati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7092"/>
            <a:ext cx="21504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na\Desktop\math_in\Imagen\Oficiales\USC\logo_u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257092"/>
            <a:ext cx="77791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na\Desktop\Borrar\Castrosua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43608" y="5624469"/>
            <a:ext cx="2304256" cy="6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96983"/>
              </p:ext>
            </p:extLst>
          </p:nvPr>
        </p:nvGraphicFramePr>
        <p:xfrm>
          <a:off x="460375" y="3284984"/>
          <a:ext cx="8288089" cy="193091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35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917">
                <a:tc>
                  <a:txBody>
                    <a:bodyPr/>
                    <a:lstStyle/>
                    <a:p>
                      <a:pPr algn="l"/>
                      <a:r>
                        <a:rPr lang="es-ES_tradnl" sz="2000" dirty="0" err="1"/>
                        <a:t>Mathematical</a:t>
                      </a:r>
                      <a:r>
                        <a:rPr lang="es-ES_tradnl" sz="2000" dirty="0"/>
                        <a:t> </a:t>
                      </a:r>
                      <a:r>
                        <a:rPr lang="es-ES_tradnl" sz="2000" dirty="0" err="1"/>
                        <a:t>Engineering</a:t>
                      </a:r>
                      <a:endParaRPr lang="es-ES_tradnl" sz="2000" b="0" dirty="0"/>
                    </a:p>
                  </a:txBody>
                  <a:tcPr marL="90000" marR="90000" marT="180000" marB="180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C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77C698"/>
                          </a:solidFill>
                        </a:rPr>
                        <a:t>To tackle</a:t>
                      </a:r>
                      <a:r>
                        <a:rPr lang="en-US" sz="2000" baseline="0" dirty="0">
                          <a:solidFill>
                            <a:srgbClr val="77C698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77C698"/>
                          </a:solidFill>
                        </a:rPr>
                        <a:t>problems relating to the simulation of devices and industrial processes,</a:t>
                      </a:r>
                      <a:r>
                        <a:rPr lang="en-US" sz="2000" baseline="0" dirty="0">
                          <a:solidFill>
                            <a:srgbClr val="77C698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77C698"/>
                          </a:solidFill>
                        </a:rPr>
                        <a:t>from mathematical modeling to the development of software packages.</a:t>
                      </a:r>
                      <a:endParaRPr lang="es-ES_tradnl" sz="2000" b="0" dirty="0"/>
                    </a:p>
                  </a:txBody>
                  <a:tcPr marL="90000" marR="90000" marT="180000" marB="180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C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83169"/>
              </p:ext>
            </p:extLst>
          </p:nvPr>
        </p:nvGraphicFramePr>
        <p:xfrm>
          <a:off x="460375" y="5013176"/>
          <a:ext cx="8216082" cy="13464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35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6408">
                <a:tc>
                  <a:txBody>
                    <a:bodyPr/>
                    <a:lstStyle/>
                    <a:p>
                      <a:pPr algn="l"/>
                      <a:r>
                        <a:rPr lang="es-ES_tradnl" sz="2000" dirty="0"/>
                        <a:t>Carrocera </a:t>
                      </a:r>
                      <a:r>
                        <a:rPr lang="es-ES_tradnl" sz="2000" dirty="0" err="1"/>
                        <a:t>Castrosua</a:t>
                      </a:r>
                      <a:endParaRPr lang="es-ES_tradnl" sz="2000" dirty="0"/>
                    </a:p>
                    <a:p>
                      <a:pPr algn="l"/>
                      <a:endParaRPr lang="es-E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180000" marB="180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C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err="1">
                          <a:solidFill>
                            <a:srgbClr val="77C698"/>
                          </a:solidFill>
                        </a:rPr>
                        <a:t>Dedicated</a:t>
                      </a:r>
                      <a:r>
                        <a:rPr lang="es-ES_tradnl" sz="2000" baseline="0" dirty="0">
                          <a:solidFill>
                            <a:srgbClr val="77C698"/>
                          </a:solidFill>
                        </a:rPr>
                        <a:t> to </a:t>
                      </a:r>
                      <a:r>
                        <a:rPr lang="es-ES_tradnl" sz="2000" baseline="0" dirty="0" err="1">
                          <a:solidFill>
                            <a:srgbClr val="77C698"/>
                          </a:solidFill>
                        </a:rPr>
                        <a:t>build</a:t>
                      </a:r>
                      <a:r>
                        <a:rPr lang="es-ES_tradnl" sz="2000" baseline="0" dirty="0">
                          <a:solidFill>
                            <a:srgbClr val="77C698"/>
                          </a:solidFill>
                        </a:rPr>
                        <a:t> bus </a:t>
                      </a:r>
                      <a:r>
                        <a:rPr lang="es-ES_tradnl" sz="2000" baseline="0" dirty="0" err="1">
                          <a:solidFill>
                            <a:srgbClr val="77C698"/>
                          </a:solidFill>
                        </a:rPr>
                        <a:t>bodies</a:t>
                      </a:r>
                      <a:r>
                        <a:rPr lang="es-ES_tradnl" sz="2000" baseline="0" dirty="0">
                          <a:solidFill>
                            <a:srgbClr val="77C698"/>
                          </a:solidFill>
                        </a:rPr>
                        <a:t>. </a:t>
                      </a:r>
                      <a:r>
                        <a:rPr lang="es-ES_tradnl" sz="2000" baseline="0" dirty="0" err="1">
                          <a:solidFill>
                            <a:srgbClr val="77C698"/>
                          </a:solidFill>
                        </a:rPr>
                        <a:t>Aims</a:t>
                      </a:r>
                      <a:r>
                        <a:rPr lang="es-ES_tradnl" sz="2000" baseline="0" dirty="0">
                          <a:solidFill>
                            <a:srgbClr val="77C698"/>
                          </a:solidFill>
                        </a:rPr>
                        <a:t>, </a:t>
                      </a:r>
                      <a:r>
                        <a:rPr lang="es-ES_tradnl" sz="2000" baseline="0" dirty="0" err="1">
                          <a:solidFill>
                            <a:srgbClr val="77C698"/>
                          </a:solidFill>
                        </a:rPr>
                        <a:t>among</a:t>
                      </a:r>
                      <a:r>
                        <a:rPr lang="es-ES_tradnl" sz="2000" baseline="0" dirty="0">
                          <a:solidFill>
                            <a:srgbClr val="77C698"/>
                          </a:solidFill>
                        </a:rPr>
                        <a:t> </a:t>
                      </a:r>
                      <a:r>
                        <a:rPr lang="es-ES_tradnl" sz="2000" baseline="0" dirty="0" err="1">
                          <a:solidFill>
                            <a:srgbClr val="77C698"/>
                          </a:solidFill>
                        </a:rPr>
                        <a:t>other</a:t>
                      </a:r>
                      <a:r>
                        <a:rPr lang="es-ES_tradnl" sz="2000" baseline="0" dirty="0">
                          <a:solidFill>
                            <a:srgbClr val="77C698"/>
                          </a:solidFill>
                        </a:rPr>
                        <a:t> </a:t>
                      </a:r>
                      <a:r>
                        <a:rPr lang="es-ES_tradnl" sz="2000" baseline="0" dirty="0" err="1">
                          <a:solidFill>
                            <a:srgbClr val="77C698"/>
                          </a:solidFill>
                        </a:rPr>
                        <a:t>things</a:t>
                      </a:r>
                      <a:r>
                        <a:rPr lang="es-ES_tradnl" sz="2000" baseline="0" dirty="0">
                          <a:solidFill>
                            <a:srgbClr val="77C698"/>
                          </a:solidFill>
                        </a:rPr>
                        <a:t>, to </a:t>
                      </a:r>
                      <a:r>
                        <a:rPr lang="es-ES_tradnl" sz="2000" baseline="0" dirty="0" err="1">
                          <a:solidFill>
                            <a:srgbClr val="77C698"/>
                          </a:solidFill>
                        </a:rPr>
                        <a:t>improve</a:t>
                      </a:r>
                      <a:r>
                        <a:rPr lang="es-ES_tradnl" sz="2000" baseline="0" dirty="0">
                          <a:solidFill>
                            <a:srgbClr val="77C698"/>
                          </a:solidFill>
                        </a:rPr>
                        <a:t> </a:t>
                      </a:r>
                      <a:r>
                        <a:rPr lang="es-ES_tradnl" sz="2000" baseline="0" dirty="0" err="1">
                          <a:solidFill>
                            <a:srgbClr val="77C698"/>
                          </a:solidFill>
                        </a:rPr>
                        <a:t>vehicle</a:t>
                      </a:r>
                      <a:r>
                        <a:rPr lang="es-ES_tradnl" sz="2000" baseline="0" dirty="0">
                          <a:solidFill>
                            <a:srgbClr val="77C698"/>
                          </a:solidFill>
                        </a:rPr>
                        <a:t> </a:t>
                      </a:r>
                      <a:r>
                        <a:rPr lang="es-ES_tradnl" sz="2000" baseline="0" dirty="0" err="1">
                          <a:solidFill>
                            <a:srgbClr val="77C698"/>
                          </a:solidFill>
                        </a:rPr>
                        <a:t>comfort</a:t>
                      </a:r>
                      <a:r>
                        <a:rPr lang="es-ES_tradnl" sz="2000" baseline="0" dirty="0">
                          <a:solidFill>
                            <a:srgbClr val="77C698"/>
                          </a:solidFill>
                        </a:rPr>
                        <a:t> and </a:t>
                      </a:r>
                      <a:r>
                        <a:rPr lang="es-ES_tradnl" sz="2000" baseline="0" dirty="0" err="1">
                          <a:solidFill>
                            <a:srgbClr val="77C698"/>
                          </a:solidFill>
                        </a:rPr>
                        <a:t>reliability</a:t>
                      </a:r>
                      <a:r>
                        <a:rPr lang="es-ES_tradnl" sz="2000" baseline="0" dirty="0">
                          <a:solidFill>
                            <a:srgbClr val="77C698"/>
                          </a:solidFill>
                        </a:rPr>
                        <a:t>.</a:t>
                      </a:r>
                      <a:endParaRPr lang="es-E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180000" marB="180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C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2" y="1693838"/>
            <a:ext cx="8784976" cy="1107996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1600" b="1" dirty="0">
                <a:solidFill>
                  <a:srgbClr val="32363E"/>
                </a:solidFill>
              </a:rPr>
              <a:t>The</a:t>
            </a:r>
            <a:r>
              <a:rPr lang="es-ES_tradnl" sz="1600" b="1" dirty="0">
                <a:solidFill>
                  <a:srgbClr val="32363E"/>
                </a:solidFill>
              </a:rPr>
              <a:t> Industrial </a:t>
            </a:r>
            <a:r>
              <a:rPr lang="en-US" sz="1600" b="1" dirty="0">
                <a:solidFill>
                  <a:srgbClr val="32363E"/>
                </a:solidFill>
              </a:rPr>
              <a:t>Problem</a:t>
            </a:r>
          </a:p>
          <a:p>
            <a:endParaRPr lang="en-US" dirty="0"/>
          </a:p>
          <a:p>
            <a:r>
              <a:rPr lang="en-US" sz="1600" dirty="0">
                <a:solidFill>
                  <a:srgbClr val="32363E"/>
                </a:solidFill>
              </a:rPr>
              <a:t>The firm </a:t>
            </a:r>
            <a:r>
              <a:rPr lang="en-US" sz="1600" dirty="0" err="1">
                <a:solidFill>
                  <a:srgbClr val="32363E"/>
                </a:solidFill>
              </a:rPr>
              <a:t>Castrosua</a:t>
            </a:r>
            <a:r>
              <a:rPr lang="en-US" sz="1600" dirty="0">
                <a:solidFill>
                  <a:srgbClr val="32363E"/>
                </a:solidFill>
              </a:rPr>
              <a:t> was interested in reducing noise inside the passengers’ cabin, and minimizing the vibrations supported by the structure of their vehicles.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116672"/>
            <a:ext cx="9144000" cy="792048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6425"/>
            <a:r>
              <a:rPr lang="en-US" sz="2900" dirty="0"/>
              <a:t>REDUCTION of NOISE and </a:t>
            </a:r>
          </a:p>
          <a:p>
            <a:pPr defTabSz="606425"/>
            <a:r>
              <a:rPr lang="en-US" sz="2900" dirty="0"/>
              <a:t>VIBRATIONS  in BUSES</a:t>
            </a:r>
          </a:p>
        </p:txBody>
      </p:sp>
      <p:pic>
        <p:nvPicPr>
          <p:cNvPr id="10" name="Picture 2" descr="C:\Users\Ana\Desktop\math_in\GestionAdministrativa\EU_MATHSIN\logo_EU_MATHS_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96"/>
            <a:ext cx="12258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na\Desktop\math_in\GestionAdministrativa\ImagenCorporativa\LogoSimbolos\logo_mathin_marron_bueno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81" y="188696"/>
            <a:ext cx="1690199" cy="6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16200000">
            <a:off x="-579098" y="3971587"/>
            <a:ext cx="1567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err="1">
                <a:solidFill>
                  <a:srgbClr val="77C698"/>
                </a:solidFill>
              </a:rPr>
              <a:t>Research</a:t>
            </a:r>
            <a:r>
              <a:rPr lang="es-ES_tradnl" sz="1600" b="1" i="1" dirty="0">
                <a:solidFill>
                  <a:srgbClr val="77C698"/>
                </a:solidFill>
              </a:rPr>
              <a:t> </a:t>
            </a:r>
            <a:r>
              <a:rPr lang="es-ES_tradnl" sz="1600" b="1" i="1" dirty="0" err="1">
                <a:solidFill>
                  <a:srgbClr val="77C698"/>
                </a:solidFill>
              </a:rPr>
              <a:t>group</a:t>
            </a:r>
            <a:endParaRPr lang="es-ES" sz="1600" b="1" i="1" dirty="0">
              <a:solidFill>
                <a:srgbClr val="77C698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-299282" y="549197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>
                <a:solidFill>
                  <a:srgbClr val="77C698"/>
                </a:solidFill>
              </a:rPr>
              <a:t>Company</a:t>
            </a:r>
            <a:endParaRPr lang="es-ES" sz="1600" b="1" i="1" dirty="0">
              <a:solidFill>
                <a:srgbClr val="77C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0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na\Desktop\math_in\Grupos\mati\Proyectos\placas_malla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888206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a\Desktop\math_in\Grupos\mati\Proyectos\placa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888207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9 Marcador de contenido"/>
          <p:cNvSpPr>
            <a:spLocks noGrp="1"/>
          </p:cNvSpPr>
          <p:nvPr>
            <p:ph idx="1"/>
          </p:nvPr>
        </p:nvSpPr>
        <p:spPr>
          <a:xfrm>
            <a:off x="179512" y="1198212"/>
            <a:ext cx="8500529" cy="20867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>
                <a:solidFill>
                  <a:srgbClr val="32363E"/>
                </a:solidFill>
              </a:rPr>
              <a:t>Challenges &amp; Goals</a:t>
            </a:r>
          </a:p>
          <a:p>
            <a:pPr marL="0" indent="0" algn="just">
              <a:buNone/>
            </a:pPr>
            <a:endParaRPr lang="en-US" sz="1600" dirty="0">
              <a:solidFill>
                <a:srgbClr val="32363E"/>
              </a:solidFill>
            </a:endParaRP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To increase the comfort and reliability </a:t>
            </a:r>
            <a:r>
              <a:rPr lang="en-US" sz="1600" dirty="0">
                <a:solidFill>
                  <a:srgbClr val="77C698"/>
                </a:solidFill>
              </a:rPr>
              <a:t>of passengers in buses.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To evaluate </a:t>
            </a:r>
            <a:r>
              <a:rPr lang="en-US" sz="1600" dirty="0" err="1">
                <a:solidFill>
                  <a:srgbClr val="32363E"/>
                </a:solidFill>
              </a:rPr>
              <a:t>vibro</a:t>
            </a:r>
            <a:r>
              <a:rPr lang="en-US" sz="1600" dirty="0">
                <a:solidFill>
                  <a:srgbClr val="32363E"/>
                </a:solidFill>
              </a:rPr>
              <a:t>-acoustic properties </a:t>
            </a:r>
            <a:r>
              <a:rPr lang="en-US" sz="1600" dirty="0">
                <a:solidFill>
                  <a:srgbClr val="77C698"/>
                </a:solidFill>
              </a:rPr>
              <a:t>in new vehicles. 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To reduce noise </a:t>
            </a:r>
            <a:r>
              <a:rPr lang="en-US" sz="1600" dirty="0">
                <a:solidFill>
                  <a:srgbClr val="77C698"/>
                </a:solidFill>
              </a:rPr>
              <a:t>inside the passengers' cabin.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To minimize vibrations </a:t>
            </a:r>
            <a:r>
              <a:rPr lang="en-US" sz="1600" dirty="0">
                <a:solidFill>
                  <a:srgbClr val="77C698"/>
                </a:solidFill>
              </a:rPr>
              <a:t>supported by the structure of their vehicles.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To reduce costs </a:t>
            </a:r>
            <a:r>
              <a:rPr lang="en-US" sz="1600" dirty="0">
                <a:solidFill>
                  <a:srgbClr val="77C698"/>
                </a:solidFill>
              </a:rPr>
              <a:t>in resources, and in time.</a:t>
            </a:r>
          </a:p>
        </p:txBody>
      </p:sp>
      <p:pic>
        <p:nvPicPr>
          <p:cNvPr id="15" name="Picture 40" descr="C:\Users\Ana\Desktop\imath\Plan de Transferencia\IMAGEN\GROWCOM\iconos sectores azul\logistica.eps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77C69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99" y="1184216"/>
            <a:ext cx="494329" cy="36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6" descr="C:\Users\Ana\Desktop\imath\Plan de Transferencia\IMAGEN\GROWCOM\iconos sectores azul\transportes.eps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77C69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65" y="1184216"/>
            <a:ext cx="291429" cy="36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0" y="116672"/>
            <a:ext cx="9144000" cy="792048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6425"/>
            <a:r>
              <a:rPr lang="en-US" sz="2900" dirty="0"/>
              <a:t>REDUCTION of NOISE and </a:t>
            </a:r>
          </a:p>
          <a:p>
            <a:pPr defTabSz="606425"/>
            <a:r>
              <a:rPr lang="en-US" sz="2900" dirty="0"/>
              <a:t>VIBRATIONS  in BUSES</a:t>
            </a:r>
          </a:p>
        </p:txBody>
      </p:sp>
      <p:pic>
        <p:nvPicPr>
          <p:cNvPr id="17" name="Picture 2" descr="C:\Users\Ana\Desktop\math_in\GestionAdministrativa\EU_MATHSIN\logo_EU_MATHS_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96"/>
            <a:ext cx="12258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na\Desktop\math_in\GestionAdministrativa\ImagenCorporativa\LogoSimbolos\logo_mathin_marron_bueno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81" y="188696"/>
            <a:ext cx="1690199" cy="6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716016" y="6289575"/>
            <a:ext cx="4207605" cy="307777"/>
          </a:xfrm>
          <a:prstGeom prst="rect">
            <a:avLst/>
          </a:prstGeom>
          <a:solidFill>
            <a:srgbClr val="77C698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32363E"/>
                </a:solidFill>
              </a:rPr>
              <a:t>Geometry (left) and mesh (above)  of  the bus structure</a:t>
            </a:r>
            <a:endParaRPr lang="es-ES" sz="1400" i="1" dirty="0">
              <a:solidFill>
                <a:srgbClr val="3236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9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Marcador de contenido"/>
          <p:cNvSpPr txBox="1">
            <a:spLocks/>
          </p:cNvSpPr>
          <p:nvPr/>
        </p:nvSpPr>
        <p:spPr>
          <a:xfrm>
            <a:off x="179512" y="1196752"/>
            <a:ext cx="8712968" cy="2460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77C698"/>
              </a:buClr>
              <a:buSzPct val="50000"/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32363E"/>
                </a:solidFill>
              </a:rPr>
              <a:t>Mathematical and computational methods and techniques applied</a:t>
            </a:r>
          </a:p>
          <a:p>
            <a:pPr marL="0" indent="0" algn="just">
              <a:buClr>
                <a:srgbClr val="77C698"/>
              </a:buClr>
              <a:buSzPct val="50000"/>
              <a:buFont typeface="Arial" panose="020B0604020202020204" pitchFamily="34" charset="0"/>
              <a:buNone/>
            </a:pPr>
            <a:endParaRPr lang="en-US" sz="1600" b="1" dirty="0">
              <a:solidFill>
                <a:srgbClr val="32363E"/>
              </a:solidFill>
            </a:endParaRP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Mathematical modelling </a:t>
            </a:r>
            <a:r>
              <a:rPr lang="en-US" sz="1600" dirty="0">
                <a:solidFill>
                  <a:srgbClr val="77C698"/>
                </a:solidFill>
              </a:rPr>
              <a:t>of the vehicle, both passenger cabin, and beams and plates structure.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Finite element methods </a:t>
            </a:r>
            <a:r>
              <a:rPr lang="en-US" sz="1600" dirty="0">
                <a:solidFill>
                  <a:srgbClr val="77C698"/>
                </a:solidFill>
              </a:rPr>
              <a:t>to obtain an approximate solution of both the sound pressure in the passenger cabin and the displacements in the structure.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Numerical simulations </a:t>
            </a:r>
            <a:r>
              <a:rPr lang="en-US" sz="1600" dirty="0">
                <a:solidFill>
                  <a:srgbClr val="77C698"/>
                </a:solidFill>
              </a:rPr>
              <a:t>aimed to assess the effectiveness of a variety of geometric configurations, different materials, etc.</a:t>
            </a:r>
          </a:p>
          <a:p>
            <a:pPr algn="just">
              <a:lnSpc>
                <a:spcPct val="150000"/>
              </a:lnSpc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endParaRPr lang="en-US" sz="1600" dirty="0">
              <a:solidFill>
                <a:srgbClr val="32363E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83568" y="5534362"/>
            <a:ext cx="2808312" cy="523220"/>
          </a:xfrm>
          <a:prstGeom prst="rect">
            <a:avLst/>
          </a:prstGeom>
          <a:solidFill>
            <a:srgbClr val="77C698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32363E"/>
                </a:solidFill>
              </a:rPr>
              <a:t>Numerical simulation of the fluid pressure at a frequency of  500 Hz</a:t>
            </a:r>
            <a:endParaRPr lang="es-ES" sz="1400" i="1" dirty="0">
              <a:solidFill>
                <a:srgbClr val="32363E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220072" y="5426640"/>
            <a:ext cx="3312367" cy="738664"/>
          </a:xfrm>
          <a:prstGeom prst="rect">
            <a:avLst/>
          </a:prstGeom>
          <a:solidFill>
            <a:srgbClr val="77C698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32363E"/>
                </a:solidFill>
              </a:rPr>
              <a:t>Numerical simulation of the  fluid pressure at a frequency of 500 Hz after applying passive coatings</a:t>
            </a:r>
            <a:endParaRPr lang="es-ES" sz="1400" i="1" dirty="0">
              <a:solidFill>
                <a:srgbClr val="32363E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116672"/>
            <a:ext cx="9144000" cy="792048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6425"/>
            <a:r>
              <a:rPr lang="en-US" sz="2900" dirty="0"/>
              <a:t>REDUCTION of NOISE and </a:t>
            </a:r>
          </a:p>
          <a:p>
            <a:pPr defTabSz="606425"/>
            <a:r>
              <a:rPr lang="en-US" sz="2900" dirty="0"/>
              <a:t>VIBRATIONS  in BUSES</a:t>
            </a:r>
          </a:p>
        </p:txBody>
      </p:sp>
      <p:pic>
        <p:nvPicPr>
          <p:cNvPr id="13" name="Picture 2" descr="C:\Users\Ana\Desktop\math_in\GestionAdministrativa\EU_MATHSIN\logo_EU_MATHS_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96"/>
            <a:ext cx="12258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na\Desktop\math_in\GestionAdministrativa\ImagenCorporativa\LogoSimbolos\logo_mathin_marron_buen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81" y="188696"/>
            <a:ext cx="1690199" cy="6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a\Desktop\math_in\Grupos\mati\Proyectos\Castrosua\Apressure_5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184"/>
            <a:ext cx="3316863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a\Desktop\math_in\Grupos\mati\Proyectos\Castrosua\Apressure_500patc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184"/>
            <a:ext cx="3357631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0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5669" y="4941288"/>
            <a:ext cx="6334683" cy="1077218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algn="ctr"/>
            <a:r>
              <a:rPr lang="en-US" sz="2000" dirty="0"/>
              <a:t>The company has a calculation methodology to predict, design and optimize the acoustic behavior of their vehicles</a:t>
            </a:r>
          </a:p>
          <a:p>
            <a:pPr algn="ctr"/>
            <a:endParaRPr lang="en-US" sz="1200" dirty="0"/>
          </a:p>
        </p:txBody>
      </p:sp>
      <p:sp>
        <p:nvSpPr>
          <p:cNvPr id="13" name="3 Marcador de contenido"/>
          <p:cNvSpPr>
            <a:spLocks noGrp="1"/>
          </p:cNvSpPr>
          <p:nvPr>
            <p:ph idx="1"/>
          </p:nvPr>
        </p:nvSpPr>
        <p:spPr>
          <a:xfrm>
            <a:off x="251520" y="1628800"/>
            <a:ext cx="4176464" cy="2448272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7C698"/>
              </a:buClr>
              <a:buSzPct val="50000"/>
              <a:buNone/>
            </a:pPr>
            <a:r>
              <a:rPr lang="en-US" sz="1600" b="1" dirty="0">
                <a:solidFill>
                  <a:srgbClr val="32363E"/>
                </a:solidFill>
              </a:rPr>
              <a:t>Results &amp; Benefits to the company</a:t>
            </a:r>
          </a:p>
          <a:p>
            <a:pPr marL="0" indent="0" algn="just">
              <a:buClr>
                <a:srgbClr val="77C698"/>
              </a:buClr>
              <a:buSzPct val="50000"/>
              <a:buNone/>
            </a:pPr>
            <a:endParaRPr lang="en-US" sz="1600" b="1" dirty="0">
              <a:solidFill>
                <a:srgbClr val="32363E"/>
              </a:solidFill>
            </a:endParaRPr>
          </a:p>
          <a:p>
            <a:pPr lvl="0"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Different acoustic solutions </a:t>
            </a:r>
            <a:r>
              <a:rPr lang="en-US" sz="1600" dirty="0">
                <a:solidFill>
                  <a:srgbClr val="77C698"/>
                </a:solidFill>
              </a:rPr>
              <a:t>based on passive coatings of absorbent materials.</a:t>
            </a:r>
          </a:p>
          <a:p>
            <a:pPr lvl="0"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77C698"/>
                </a:solidFill>
              </a:rPr>
              <a:t>Variety of </a:t>
            </a:r>
            <a:r>
              <a:rPr lang="en-US" sz="1600" dirty="0">
                <a:solidFill>
                  <a:srgbClr val="32363E"/>
                </a:solidFill>
              </a:rPr>
              <a:t>geometric configurations.</a:t>
            </a:r>
          </a:p>
          <a:p>
            <a:pPr lvl="0"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A new vehicle configuration with new materials </a:t>
            </a:r>
            <a:r>
              <a:rPr lang="en-US" sz="1600" dirty="0">
                <a:solidFill>
                  <a:srgbClr val="77C698"/>
                </a:solidFill>
              </a:rPr>
              <a:t>and a distribution of patches of absorbent multilayer materials.</a:t>
            </a:r>
          </a:p>
        </p:txBody>
      </p:sp>
      <p:pic>
        <p:nvPicPr>
          <p:cNvPr id="6148" name="Picture 4" descr="C:\Users\Ana\Desktop\math_in\Imagen\math_in\simbolo\corchete_dch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8" y="4941288"/>
            <a:ext cx="2251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na\Desktop\math_in\Imagen\math_in\simbolo\corchete_izq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69" y="4941288"/>
            <a:ext cx="2251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na\Desktop\math_in\Grupos\mati\Proyectos\corte_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10" y="1700808"/>
            <a:ext cx="396375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732240" y="3698448"/>
            <a:ext cx="2177823" cy="738664"/>
          </a:xfrm>
          <a:prstGeom prst="rect">
            <a:avLst/>
          </a:prstGeom>
          <a:solidFill>
            <a:srgbClr val="77C698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32363E"/>
                </a:solidFill>
              </a:rPr>
              <a:t>Numerical simulation of the acoustic-structural model</a:t>
            </a:r>
            <a:endParaRPr lang="es-ES" sz="1400" i="1" dirty="0">
              <a:solidFill>
                <a:srgbClr val="32363E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116672"/>
            <a:ext cx="9144000" cy="792048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6425"/>
            <a:r>
              <a:rPr lang="en-US" sz="2900" dirty="0"/>
              <a:t>REDUCTION of NOISE and </a:t>
            </a:r>
          </a:p>
          <a:p>
            <a:pPr defTabSz="606425"/>
            <a:r>
              <a:rPr lang="en-US" sz="2900" dirty="0"/>
              <a:t>VIBRATIONS  in BUSES</a:t>
            </a:r>
          </a:p>
        </p:txBody>
      </p:sp>
      <p:pic>
        <p:nvPicPr>
          <p:cNvPr id="12" name="Picture 2" descr="C:\Users\Ana\Desktop\math_in\GestionAdministrativa\EU_MATHSIN\logo_EU_MATHS_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96"/>
            <a:ext cx="12258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na\Desktop\math_in\GestionAdministrativa\ImagenCorporativa\LogoSimbolos\logo_mathin_marron_bueno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81" y="188696"/>
            <a:ext cx="1690199" cy="6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áfico 14" descr="Información">
            <a:hlinkClick r:id="rId8"/>
            <a:extLst>
              <a:ext uri="{FF2B5EF4-FFF2-40B4-BE49-F238E27FC236}">
                <a16:creationId xmlns:a16="http://schemas.microsoft.com/office/drawing/2014/main" id="{DD613C5C-9458-4F5A-8690-EB37C025A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69644" y="5812507"/>
            <a:ext cx="914400" cy="9144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080F7A28-9457-4F14-80E4-286EAE3B3E44}"/>
              </a:ext>
            </a:extLst>
          </p:cNvPr>
          <p:cNvGrpSpPr/>
          <p:nvPr/>
        </p:nvGrpSpPr>
        <p:grpSpPr>
          <a:xfrm>
            <a:off x="8064881" y="4811713"/>
            <a:ext cx="914400" cy="1204824"/>
            <a:chOff x="10568208" y="7076771"/>
            <a:chExt cx="914400" cy="1204824"/>
          </a:xfrm>
        </p:grpSpPr>
        <p:pic>
          <p:nvPicPr>
            <p:cNvPr id="17" name="Gráfico 16" descr="Engranajes">
              <a:extLst>
                <a:ext uri="{FF2B5EF4-FFF2-40B4-BE49-F238E27FC236}">
                  <a16:creationId xmlns:a16="http://schemas.microsoft.com/office/drawing/2014/main" id="{BAC92543-EEC3-426D-B1CC-939F0C50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68208" y="7187711"/>
              <a:ext cx="914400" cy="914400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815978D-A20A-424E-BEBD-68CD97074F08}"/>
                </a:ext>
              </a:extLst>
            </p:cNvPr>
            <p:cNvSpPr txBox="1"/>
            <p:nvPr/>
          </p:nvSpPr>
          <p:spPr>
            <a:xfrm rot="18234664">
              <a:off x="10317190" y="7374953"/>
              <a:ext cx="9144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spc="0" normalizeH="0" baseline="0" dirty="0">
                  <a:ln>
                    <a:noFill/>
                  </a:ln>
                  <a:solidFill>
                    <a:srgbClr val="887B42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Digital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48A0A35E-D794-493C-86BF-0F3D9E020F1A}"/>
                </a:ext>
              </a:extLst>
            </p:cNvPr>
            <p:cNvSpPr txBox="1"/>
            <p:nvPr/>
          </p:nvSpPr>
          <p:spPr>
            <a:xfrm rot="18234664">
              <a:off x="10780144" y="7665377"/>
              <a:ext cx="9144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400" dirty="0">
                  <a:solidFill>
                    <a:srgbClr val="887B42"/>
                  </a:solidFill>
                </a:rPr>
                <a:t>Twin</a:t>
              </a:r>
              <a:endParaRPr kumimoji="0" lang="es-ES" sz="1400" b="0" i="0" u="none" strike="noStrike" cap="none" spc="0" normalizeH="0" baseline="0" dirty="0">
                <a:ln>
                  <a:noFill/>
                </a:ln>
                <a:solidFill>
                  <a:srgbClr val="887B4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16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na\Desktop\math_in\Imagen\Oficiales\USC\logo_u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75" y="4338864"/>
            <a:ext cx="77791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12390"/>
              </p:ext>
            </p:extLst>
          </p:nvPr>
        </p:nvGraphicFramePr>
        <p:xfrm>
          <a:off x="460375" y="3284984"/>
          <a:ext cx="8288089" cy="2188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67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917">
                <a:tc>
                  <a:txBody>
                    <a:bodyPr/>
                    <a:lstStyle/>
                    <a:p>
                      <a:pPr algn="l"/>
                      <a:r>
                        <a:rPr lang="es-ES_tradnl" sz="2000" dirty="0" err="1"/>
                        <a:t>Optimization</a:t>
                      </a:r>
                      <a:r>
                        <a:rPr lang="es-ES_tradnl" sz="2000" baseline="0" dirty="0"/>
                        <a:t> </a:t>
                      </a:r>
                      <a:r>
                        <a:rPr lang="es-ES_tradnl" sz="2000" baseline="0" dirty="0" err="1"/>
                        <a:t>Modelling</a:t>
                      </a:r>
                      <a:r>
                        <a:rPr lang="es-ES_tradnl" sz="2000" baseline="0" dirty="0"/>
                        <a:t>, </a:t>
                      </a:r>
                      <a:r>
                        <a:rPr lang="es-ES_tradnl" sz="2000" baseline="0" dirty="0" err="1"/>
                        <a:t>Decision</a:t>
                      </a:r>
                      <a:r>
                        <a:rPr lang="es-ES_tradnl" sz="2000" baseline="0" dirty="0"/>
                        <a:t>, </a:t>
                      </a:r>
                      <a:r>
                        <a:rPr lang="es-ES_tradnl" sz="2000" baseline="0" dirty="0" err="1"/>
                        <a:t>Statistics</a:t>
                      </a:r>
                      <a:r>
                        <a:rPr lang="es-ES_tradnl" sz="2000" baseline="0" dirty="0"/>
                        <a:t> and </a:t>
                      </a:r>
                      <a:r>
                        <a:rPr lang="es-ES_tradnl" sz="2000" baseline="0" dirty="0" err="1"/>
                        <a:t>Applications</a:t>
                      </a:r>
                      <a:endParaRPr lang="es-ES_tradnl" sz="2000" b="0" dirty="0"/>
                    </a:p>
                  </a:txBody>
                  <a:tcPr marL="90000" marR="90000" marT="180000" marB="180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C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Statistical modelling, data analysis and optimization with software development for industrial applications and efficient resource management.</a:t>
                      </a:r>
                      <a:endParaRPr lang="es-ES_tradnl" sz="2000" b="1" kern="1200" dirty="0">
                        <a:solidFill>
                          <a:srgbClr val="77C69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_tradnl" sz="2000" b="0" dirty="0"/>
                    </a:p>
                  </a:txBody>
                  <a:tcPr marL="90000" marR="90000" marT="180000" marB="180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C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83657"/>
              </p:ext>
            </p:extLst>
          </p:nvPr>
        </p:nvGraphicFramePr>
        <p:xfrm>
          <a:off x="460375" y="5178936"/>
          <a:ext cx="8216082" cy="13464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67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6408">
                <a:tc>
                  <a:txBody>
                    <a:bodyPr/>
                    <a:lstStyle/>
                    <a:p>
                      <a:pPr algn="l"/>
                      <a:r>
                        <a:rPr lang="es-ES_tradnl" sz="2000" dirty="0"/>
                        <a:t>Endesa Generación</a:t>
                      </a:r>
                    </a:p>
                    <a:p>
                      <a:pPr algn="l"/>
                      <a:endParaRPr lang="es-E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180000" marB="180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C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77C698"/>
                          </a:solidFill>
                        </a:rPr>
                        <a:t>Endesa</a:t>
                      </a:r>
                      <a:r>
                        <a:rPr lang="en-US" sz="2000" dirty="0">
                          <a:solidFill>
                            <a:srgbClr val="77C698"/>
                          </a:solidFill>
                        </a:rPr>
                        <a:t> is an energy sector operator and provider of associated services, focused on electricity.</a:t>
                      </a:r>
                    </a:p>
                  </a:txBody>
                  <a:tcPr marL="90000" marR="90000" marT="180000" marB="180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C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2" y="1693838"/>
            <a:ext cx="8784976" cy="1107996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1600" b="1" dirty="0">
                <a:solidFill>
                  <a:srgbClr val="32363E"/>
                </a:solidFill>
              </a:rPr>
              <a:t>The</a:t>
            </a:r>
            <a:r>
              <a:rPr lang="es-ES_tradnl" sz="1600" b="1" dirty="0">
                <a:solidFill>
                  <a:srgbClr val="32363E"/>
                </a:solidFill>
              </a:rPr>
              <a:t> Industrial </a:t>
            </a:r>
            <a:r>
              <a:rPr lang="en-US" sz="1600" b="1" dirty="0">
                <a:solidFill>
                  <a:srgbClr val="32363E"/>
                </a:solidFill>
              </a:rPr>
              <a:t>Problem</a:t>
            </a:r>
          </a:p>
          <a:p>
            <a:endParaRPr lang="en-US" dirty="0"/>
          </a:p>
          <a:p>
            <a:r>
              <a:rPr lang="en-US" sz="1600" dirty="0">
                <a:solidFill>
                  <a:srgbClr val="32363E"/>
                </a:solidFill>
              </a:rPr>
              <a:t>As Pontes power plant was interested in controlling  the environmental consequences of their power plant by predicting a contamination event around the power plant.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116672"/>
            <a:ext cx="9144000" cy="792048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6425"/>
            <a:r>
              <a:rPr lang="en-US" sz="2900" dirty="0"/>
              <a:t>PREDICTION of POLLUTION </a:t>
            </a:r>
          </a:p>
          <a:p>
            <a:pPr defTabSz="606425"/>
            <a:r>
              <a:rPr lang="en-US" sz="2900" dirty="0"/>
              <a:t>EPISODES at a POWER PLANT</a:t>
            </a:r>
          </a:p>
        </p:txBody>
      </p:sp>
      <p:pic>
        <p:nvPicPr>
          <p:cNvPr id="10" name="Picture 2" descr="C:\Users\Ana\Desktop\math_in\GestionAdministrativa\EU_MATHSIN\logo_EU_MATHS_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96"/>
            <a:ext cx="12258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na\Desktop\math_in\GestionAdministrativa\ImagenCorporativa\LogoSimbolos\logo_mathin_marron_bueno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81" y="188696"/>
            <a:ext cx="1690199" cy="6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16200000">
            <a:off x="-579098" y="3971587"/>
            <a:ext cx="1567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err="1">
                <a:solidFill>
                  <a:srgbClr val="77C698"/>
                </a:solidFill>
              </a:rPr>
              <a:t>Research</a:t>
            </a:r>
            <a:r>
              <a:rPr lang="es-ES_tradnl" sz="1600" b="1" i="1" dirty="0">
                <a:solidFill>
                  <a:srgbClr val="77C698"/>
                </a:solidFill>
              </a:rPr>
              <a:t> </a:t>
            </a:r>
            <a:r>
              <a:rPr lang="es-ES_tradnl" sz="1600" b="1" i="1" dirty="0" err="1">
                <a:solidFill>
                  <a:srgbClr val="77C698"/>
                </a:solidFill>
              </a:rPr>
              <a:t>group</a:t>
            </a:r>
            <a:endParaRPr lang="es-ES" sz="1600" b="1" i="1" dirty="0">
              <a:solidFill>
                <a:srgbClr val="77C698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-299282" y="5635987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>
                <a:solidFill>
                  <a:srgbClr val="77C698"/>
                </a:solidFill>
              </a:rPr>
              <a:t>Company</a:t>
            </a:r>
            <a:endParaRPr lang="es-ES" sz="1600" b="1" i="1" dirty="0">
              <a:solidFill>
                <a:srgbClr val="77C698"/>
              </a:solidFill>
            </a:endParaRPr>
          </a:p>
        </p:txBody>
      </p:sp>
      <p:pic>
        <p:nvPicPr>
          <p:cNvPr id="15" name="Picture 7" descr="http://www.igc.cat/web/img/igc/endesa_generac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3" y="5803503"/>
            <a:ext cx="1646987" cy="64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8" y="4140864"/>
            <a:ext cx="214363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8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 Marcador de contenido"/>
          <p:cNvSpPr>
            <a:spLocks noGrp="1"/>
          </p:cNvSpPr>
          <p:nvPr>
            <p:ph idx="1"/>
          </p:nvPr>
        </p:nvSpPr>
        <p:spPr>
          <a:xfrm>
            <a:off x="179512" y="1198212"/>
            <a:ext cx="8500529" cy="20867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>
                <a:solidFill>
                  <a:srgbClr val="32363E"/>
                </a:solidFill>
              </a:rPr>
              <a:t>Challenges &amp; Goals</a:t>
            </a:r>
          </a:p>
          <a:p>
            <a:pPr marL="0" indent="0" algn="just">
              <a:buNone/>
            </a:pPr>
            <a:endParaRPr lang="en-US" sz="1600" dirty="0">
              <a:solidFill>
                <a:srgbClr val="32363E"/>
              </a:solidFill>
            </a:endParaRP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To prevent pollution episodes and </a:t>
            </a:r>
            <a:r>
              <a:rPr lang="en-US" sz="1600" dirty="0">
                <a:solidFill>
                  <a:srgbClr val="77C698"/>
                </a:solidFill>
              </a:rPr>
              <a:t>subsequent </a:t>
            </a:r>
            <a:r>
              <a:rPr lang="en-US" sz="1600" dirty="0">
                <a:solidFill>
                  <a:srgbClr val="32363E"/>
                </a:solidFill>
              </a:rPr>
              <a:t>ecological fines.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To reduce the emission of gases </a:t>
            </a:r>
            <a:r>
              <a:rPr lang="en-US" sz="1600" dirty="0">
                <a:solidFill>
                  <a:srgbClr val="77C698"/>
                </a:solidFill>
              </a:rPr>
              <a:t>to the atmosphere.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To control the </a:t>
            </a:r>
            <a:r>
              <a:rPr lang="en-US" sz="1600" dirty="0" err="1">
                <a:solidFill>
                  <a:srgbClr val="32363E"/>
                </a:solidFill>
              </a:rPr>
              <a:t>inmission</a:t>
            </a:r>
            <a:r>
              <a:rPr lang="en-US" sz="1600" dirty="0">
                <a:solidFill>
                  <a:srgbClr val="32363E"/>
                </a:solidFill>
              </a:rPr>
              <a:t> </a:t>
            </a:r>
            <a:r>
              <a:rPr lang="en-US" sz="1600" dirty="0">
                <a:solidFill>
                  <a:srgbClr val="77C698"/>
                </a:solidFill>
              </a:rPr>
              <a:t>or deposition at ground level of the chemical compounds.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To generate automatic predictions </a:t>
            </a:r>
            <a:r>
              <a:rPr lang="en-US" sz="1600" dirty="0">
                <a:solidFill>
                  <a:srgbClr val="77C698"/>
                </a:solidFill>
              </a:rPr>
              <a:t>in short periods of time.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To design predictors </a:t>
            </a:r>
            <a:r>
              <a:rPr lang="en-US" sz="1600" dirty="0">
                <a:solidFill>
                  <a:srgbClr val="77C698"/>
                </a:solidFill>
              </a:rPr>
              <a:t>for continuous, binary and space-like response.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endParaRPr lang="en-US" sz="1600" dirty="0">
              <a:solidFill>
                <a:srgbClr val="32363E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0" y="116672"/>
            <a:ext cx="9144000" cy="792048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6425"/>
            <a:r>
              <a:rPr lang="en-US" sz="2900" dirty="0"/>
              <a:t>PREDICTION of POLLUTION </a:t>
            </a:r>
          </a:p>
          <a:p>
            <a:pPr defTabSz="606425"/>
            <a:r>
              <a:rPr lang="en-US" sz="2900" dirty="0"/>
              <a:t>EPISODES at a POWER PLANT</a:t>
            </a:r>
          </a:p>
        </p:txBody>
      </p:sp>
      <p:pic>
        <p:nvPicPr>
          <p:cNvPr id="17" name="Picture 2" descr="C:\Users\Ana\Desktop\math_in\GestionAdministrativa\EU_MATHSIN\logo_EU_MATHS_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96"/>
            <a:ext cx="12258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na\Desktop\math_in\GestionAdministrativa\ImagenCorporativa\LogoSimbolos\logo_mathin_marron_buen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81" y="188696"/>
            <a:ext cx="1690199" cy="6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993303" y="6105647"/>
            <a:ext cx="2232248" cy="523220"/>
          </a:xfrm>
          <a:prstGeom prst="rect">
            <a:avLst/>
          </a:prstGeom>
          <a:solidFill>
            <a:srgbClr val="77C698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32363E"/>
                </a:solidFill>
              </a:rPr>
              <a:t>Outline of the SO</a:t>
            </a:r>
            <a:r>
              <a:rPr lang="en-US" sz="1400" i="1" baseline="-25000" dirty="0">
                <a:solidFill>
                  <a:srgbClr val="32363E"/>
                </a:solidFill>
              </a:rPr>
              <a:t>2</a:t>
            </a:r>
            <a:r>
              <a:rPr lang="en-US" sz="1400" i="1" dirty="0">
                <a:solidFill>
                  <a:srgbClr val="32363E"/>
                </a:solidFill>
              </a:rPr>
              <a:t> contamination process</a:t>
            </a:r>
            <a:endParaRPr lang="es-ES" sz="1400" i="1" dirty="0">
              <a:solidFill>
                <a:srgbClr val="32363E"/>
              </a:solidFill>
            </a:endParaRPr>
          </a:p>
        </p:txBody>
      </p:sp>
      <p:pic>
        <p:nvPicPr>
          <p:cNvPr id="11" name="Picture 34" descr="C:\Users\Ana\Desktop\imath\Plan de Transferencia\IMAGEN\GROWCOM\iconos sectores azul\energia.eps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77C69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61727"/>
            <a:ext cx="205359" cy="36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2" descr="C:\Users\Ana\Desktop\imath\Plan de Transferencia\IMAGEN\GROWCOM\iconos sectores azul\medioambiente.eps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77C69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1036169"/>
            <a:ext cx="304573" cy="36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na\Desktop\math_in\Eventos\2013\CTR_CasosExito\Presentacion\Imagenes\modestya\EsquemaProcesoContaminac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49062"/>
            <a:ext cx="5176597" cy="29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Ana\Desktop\math_in\Eventos\2013\CTR_CasosExito\Presentacion\Imagenes\modestya\superfic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5436096" cy="348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3 Marcador de contenido"/>
          <p:cNvSpPr txBox="1">
            <a:spLocks/>
          </p:cNvSpPr>
          <p:nvPr/>
        </p:nvSpPr>
        <p:spPr>
          <a:xfrm>
            <a:off x="179512" y="1196752"/>
            <a:ext cx="8712968" cy="2460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7C698"/>
              </a:buClr>
              <a:buSzPct val="50000"/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32363E"/>
                </a:solidFill>
              </a:rPr>
              <a:t>Mathematical and computational methods and techniques applied</a:t>
            </a:r>
          </a:p>
          <a:p>
            <a:pPr marL="0" indent="0" algn="just">
              <a:buClr>
                <a:srgbClr val="77C698"/>
              </a:buClr>
              <a:buSzPct val="50000"/>
              <a:buFont typeface="Arial" panose="020B0604020202020204" pitchFamily="34" charset="0"/>
              <a:buNone/>
            </a:pPr>
            <a:endParaRPr lang="en-US" sz="1600" b="1" dirty="0">
              <a:solidFill>
                <a:srgbClr val="32363E"/>
              </a:solidFill>
            </a:endParaRPr>
          </a:p>
          <a:p>
            <a:pPr lvl="0"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77C698"/>
                </a:solidFill>
              </a:rPr>
              <a:t>Methods for predicting  using </a:t>
            </a:r>
            <a:r>
              <a:rPr lang="en-US" sz="1600" dirty="0" err="1">
                <a:solidFill>
                  <a:srgbClr val="32363E"/>
                </a:solidFill>
              </a:rPr>
              <a:t>semiparametric</a:t>
            </a:r>
            <a:r>
              <a:rPr lang="en-US" sz="1600" dirty="0">
                <a:solidFill>
                  <a:srgbClr val="32363E"/>
                </a:solidFill>
              </a:rPr>
              <a:t> time series.</a:t>
            </a:r>
          </a:p>
          <a:p>
            <a:pPr lvl="0"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77C698"/>
                </a:solidFill>
              </a:rPr>
              <a:t>Prediction methods with binary response based on </a:t>
            </a:r>
            <a:r>
              <a:rPr lang="en-US" sz="1600" dirty="0">
                <a:solidFill>
                  <a:srgbClr val="32363E"/>
                </a:solidFill>
              </a:rPr>
              <a:t>generalized linear models (GLM).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77C698"/>
                </a:solidFill>
              </a:rPr>
              <a:t>Prediction methods with </a:t>
            </a:r>
            <a:r>
              <a:rPr lang="en-US" sz="1600" dirty="0">
                <a:solidFill>
                  <a:srgbClr val="32363E"/>
                </a:solidFill>
              </a:rPr>
              <a:t>multidimensional response and </a:t>
            </a:r>
            <a:r>
              <a:rPr lang="en-US" sz="1600" dirty="0" err="1">
                <a:solidFill>
                  <a:srgbClr val="32363E"/>
                </a:solidFill>
              </a:rPr>
              <a:t>cointegration</a:t>
            </a:r>
            <a:r>
              <a:rPr lang="en-US" sz="1600" dirty="0">
                <a:solidFill>
                  <a:srgbClr val="32363E"/>
                </a:solidFill>
              </a:rPr>
              <a:t>.</a:t>
            </a:r>
          </a:p>
          <a:p>
            <a:pPr lvl="0"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77C698"/>
                </a:solidFill>
              </a:rPr>
              <a:t>Methods for predicting  using  </a:t>
            </a:r>
            <a:r>
              <a:rPr lang="en-US" sz="1600" dirty="0">
                <a:solidFill>
                  <a:srgbClr val="32363E"/>
                </a:solidFill>
              </a:rPr>
              <a:t>spatial </a:t>
            </a:r>
            <a:r>
              <a:rPr lang="en-US" sz="1600" dirty="0" err="1">
                <a:solidFill>
                  <a:srgbClr val="32363E"/>
                </a:solidFill>
              </a:rPr>
              <a:t>tecniques</a:t>
            </a:r>
            <a:r>
              <a:rPr lang="en-US" sz="1600" dirty="0">
                <a:solidFill>
                  <a:srgbClr val="32363E"/>
                </a:solidFill>
              </a:rPr>
              <a:t>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77C698"/>
                </a:solidFill>
              </a:rPr>
              <a:t>Prediction methods based on </a:t>
            </a:r>
            <a:r>
              <a:rPr lang="en-US" sz="1600" dirty="0">
                <a:solidFill>
                  <a:srgbClr val="32363E"/>
                </a:solidFill>
              </a:rPr>
              <a:t>neural networks.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77C698"/>
                </a:solidFill>
              </a:rPr>
              <a:t>Prediction methods with </a:t>
            </a:r>
            <a:r>
              <a:rPr lang="en-US" sz="1600" dirty="0">
                <a:solidFill>
                  <a:srgbClr val="32363E"/>
                </a:solidFill>
              </a:rPr>
              <a:t>functional data (FDA).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763688" y="5301208"/>
            <a:ext cx="2520280" cy="738664"/>
          </a:xfrm>
          <a:prstGeom prst="rect">
            <a:avLst/>
          </a:prstGeom>
          <a:solidFill>
            <a:srgbClr val="77C698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32363E"/>
                </a:solidFill>
              </a:rPr>
              <a:t>Spatial prediction of SO</a:t>
            </a:r>
            <a:r>
              <a:rPr lang="en-US" sz="1400" i="1" baseline="-25000" dirty="0">
                <a:solidFill>
                  <a:srgbClr val="32363E"/>
                </a:solidFill>
              </a:rPr>
              <a:t>2</a:t>
            </a:r>
            <a:r>
              <a:rPr lang="en-US" sz="1400" i="1" dirty="0">
                <a:solidFill>
                  <a:srgbClr val="32363E"/>
                </a:solidFill>
              </a:rPr>
              <a:t> concentration levels in thermal power stations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116672"/>
            <a:ext cx="9144000" cy="792048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6425"/>
            <a:r>
              <a:rPr lang="en-US" sz="2900" dirty="0"/>
              <a:t>PREDICTION of POLLUTION </a:t>
            </a:r>
          </a:p>
          <a:p>
            <a:pPr defTabSz="606425"/>
            <a:r>
              <a:rPr lang="en-US" sz="2900" dirty="0"/>
              <a:t>EPISODES at a POWER PLANT</a:t>
            </a:r>
          </a:p>
        </p:txBody>
      </p:sp>
      <p:pic>
        <p:nvPicPr>
          <p:cNvPr id="13" name="Picture 2" descr="C:\Users\Ana\Desktop\math_in\GestionAdministrativa\EU_MATHSIN\logo_EU_MATHS_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96"/>
            <a:ext cx="12258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na\Desktop\math_in\GestionAdministrativa\ImagenCorporativa\LogoSimbolos\logo_mathin_marron_bueno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81" y="188696"/>
            <a:ext cx="1690199" cy="6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3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5669" y="4941288"/>
            <a:ext cx="6334683" cy="1077218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es-ES_tradnl" sz="1200" dirty="0"/>
          </a:p>
          <a:p>
            <a:pPr algn="ctr"/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company</a:t>
            </a:r>
            <a:r>
              <a:rPr lang="es-ES_tradnl" sz="2000" dirty="0"/>
              <a:t> has a </a:t>
            </a:r>
            <a:r>
              <a:rPr lang="es-ES_tradnl" sz="2000" dirty="0" err="1"/>
              <a:t>computer</a:t>
            </a:r>
            <a:r>
              <a:rPr lang="es-ES_tradnl" sz="2000" dirty="0"/>
              <a:t> </a:t>
            </a:r>
            <a:r>
              <a:rPr lang="es-ES_tradnl" sz="2000" dirty="0" err="1"/>
              <a:t>program</a:t>
            </a:r>
            <a:r>
              <a:rPr lang="es-ES_tradnl" sz="2000" dirty="0"/>
              <a:t> </a:t>
            </a:r>
            <a:r>
              <a:rPr lang="en-US" sz="2000" dirty="0"/>
              <a:t>to predict a contamination event adapted to current legislation</a:t>
            </a:r>
          </a:p>
          <a:p>
            <a:pPr algn="ctr"/>
            <a:endParaRPr lang="es-ES" sz="1200" dirty="0"/>
          </a:p>
        </p:txBody>
      </p:sp>
      <p:sp>
        <p:nvSpPr>
          <p:cNvPr id="13" name="3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4896544" cy="3456384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7C698"/>
              </a:buClr>
              <a:buSzPct val="50000"/>
              <a:buNone/>
            </a:pPr>
            <a:r>
              <a:rPr lang="en-US" sz="1600" b="1" dirty="0">
                <a:solidFill>
                  <a:srgbClr val="32363E"/>
                </a:solidFill>
              </a:rPr>
              <a:t>Results &amp; Benefits to the company</a:t>
            </a:r>
          </a:p>
          <a:p>
            <a:pPr marL="0" indent="0" algn="just">
              <a:buClr>
                <a:srgbClr val="77C698"/>
              </a:buClr>
              <a:buSzPct val="50000"/>
              <a:buNone/>
            </a:pPr>
            <a:endParaRPr lang="en-US" sz="1600" b="1" dirty="0">
              <a:solidFill>
                <a:srgbClr val="32363E"/>
              </a:solidFill>
            </a:endParaRP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SIPEI</a:t>
            </a:r>
            <a:r>
              <a:rPr lang="en-US" sz="1600" dirty="0">
                <a:solidFill>
                  <a:srgbClr val="77C698"/>
                </a:solidFill>
              </a:rPr>
              <a:t>, a developed computer program, </a:t>
            </a:r>
            <a:r>
              <a:rPr lang="en-US" sz="1600" dirty="0">
                <a:solidFill>
                  <a:srgbClr val="32363E"/>
                </a:solidFill>
              </a:rPr>
              <a:t>produces predictions of gases levels half an hour before </a:t>
            </a:r>
            <a:r>
              <a:rPr lang="en-US" sz="1600" dirty="0">
                <a:solidFill>
                  <a:srgbClr val="77C698"/>
                </a:solidFill>
              </a:rPr>
              <a:t>they are thrown to the environment. 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77C698"/>
                </a:solidFill>
              </a:rPr>
              <a:t>25 years  of a </a:t>
            </a:r>
            <a:r>
              <a:rPr lang="en-US" sz="1600" dirty="0">
                <a:solidFill>
                  <a:srgbClr val="32363E"/>
                </a:solidFill>
              </a:rPr>
              <a:t>successful collaboration </a:t>
            </a:r>
            <a:r>
              <a:rPr lang="en-US" sz="1600" dirty="0">
                <a:solidFill>
                  <a:srgbClr val="77C698"/>
                </a:solidFill>
              </a:rPr>
              <a:t>between the Department of Statistics and Operations Research of the University of Santiago de </a:t>
            </a:r>
            <a:r>
              <a:rPr lang="en-US" sz="1600" dirty="0" err="1">
                <a:solidFill>
                  <a:srgbClr val="77C698"/>
                </a:solidFill>
              </a:rPr>
              <a:t>Compostela</a:t>
            </a:r>
            <a:r>
              <a:rPr lang="en-US" sz="1600" dirty="0">
                <a:solidFill>
                  <a:srgbClr val="77C698"/>
                </a:solidFill>
              </a:rPr>
              <a:t> and As Pontes power plant </a:t>
            </a:r>
            <a:r>
              <a:rPr lang="en-US" sz="1600" dirty="0">
                <a:solidFill>
                  <a:srgbClr val="32363E"/>
                </a:solidFill>
              </a:rPr>
              <a:t>on environmental modeling and control.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r>
              <a:rPr lang="en-US" sz="1600" dirty="0">
                <a:solidFill>
                  <a:srgbClr val="32363E"/>
                </a:solidFill>
              </a:rPr>
              <a:t>Staff and researchers formation</a:t>
            </a:r>
            <a:r>
              <a:rPr lang="en-US" sz="1600" dirty="0">
                <a:solidFill>
                  <a:srgbClr val="77C698"/>
                </a:solidFill>
              </a:rPr>
              <a:t>:  6 thesis, more than 20 publications in high impact journals.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endParaRPr lang="en-US" sz="1600" dirty="0">
              <a:solidFill>
                <a:srgbClr val="32363E"/>
              </a:solidFill>
            </a:endParaRPr>
          </a:p>
        </p:txBody>
      </p:sp>
      <p:pic>
        <p:nvPicPr>
          <p:cNvPr id="6148" name="Picture 4" descr="C:\Users\Ana\Desktop\math_in\Imagen\math_in\simbolo\corchete_dch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8" y="4941288"/>
            <a:ext cx="2251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na\Desktop\math_in\Imagen\math_in\simbolo\corchete_izq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69" y="4941288"/>
            <a:ext cx="2251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7159862" y="4417367"/>
            <a:ext cx="1794663" cy="307777"/>
          </a:xfrm>
          <a:prstGeom prst="rect">
            <a:avLst/>
          </a:prstGeom>
          <a:solidFill>
            <a:srgbClr val="77C698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32363E"/>
                </a:solidFill>
              </a:rPr>
              <a:t>SIPEI, main window</a:t>
            </a:r>
            <a:endParaRPr lang="es-ES" sz="1400" i="1" dirty="0">
              <a:solidFill>
                <a:srgbClr val="32363E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116672"/>
            <a:ext cx="9144000" cy="792048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6425"/>
            <a:r>
              <a:rPr lang="en-US" sz="2900" dirty="0"/>
              <a:t>PREDICTION of POLLUTION </a:t>
            </a:r>
          </a:p>
          <a:p>
            <a:pPr defTabSz="606425"/>
            <a:r>
              <a:rPr lang="en-US" sz="2900" dirty="0"/>
              <a:t>EPISODES at a POWER PLANT</a:t>
            </a:r>
          </a:p>
        </p:txBody>
      </p:sp>
      <p:pic>
        <p:nvPicPr>
          <p:cNvPr id="12" name="Picture 2" descr="C:\Users\Ana\Desktop\math_in\GestionAdministrativa\EU_MATHSIN\logo_EU_MATHS_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96"/>
            <a:ext cx="12258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na\Desktop\math_in\GestionAdministrativa\ImagenCorporativa\LogoSimbolos\logo_mathin_marron_bueno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81" y="188696"/>
            <a:ext cx="1690199" cy="6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na\Desktop\math_in\Eventos\2013\CTR_CasosExito\Presentacion\Imagenes\modestya\captur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36" y="1773356"/>
            <a:ext cx="3504489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áfico 15" descr="Información">
            <a:hlinkClick r:id="rId8"/>
            <a:extLst>
              <a:ext uri="{FF2B5EF4-FFF2-40B4-BE49-F238E27FC236}">
                <a16:creationId xmlns:a16="http://schemas.microsoft.com/office/drawing/2014/main" id="{3A1FE394-3832-449B-9865-1F8B1F32F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69644" y="5812507"/>
            <a:ext cx="914400" cy="91440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66E142F7-DEFB-4321-A5DB-3E2B924F5AB8}"/>
              </a:ext>
            </a:extLst>
          </p:cNvPr>
          <p:cNvGrpSpPr/>
          <p:nvPr/>
        </p:nvGrpSpPr>
        <p:grpSpPr>
          <a:xfrm>
            <a:off x="8064881" y="4811713"/>
            <a:ext cx="914400" cy="1204824"/>
            <a:chOff x="10568208" y="7076771"/>
            <a:chExt cx="914400" cy="1204824"/>
          </a:xfrm>
        </p:grpSpPr>
        <p:pic>
          <p:nvPicPr>
            <p:cNvPr id="18" name="Gráfico 17" descr="Engranajes">
              <a:extLst>
                <a:ext uri="{FF2B5EF4-FFF2-40B4-BE49-F238E27FC236}">
                  <a16:creationId xmlns:a16="http://schemas.microsoft.com/office/drawing/2014/main" id="{075F4A5F-40BE-4412-9C0E-DEA7641EF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68208" y="7187711"/>
              <a:ext cx="914400" cy="914400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E5FDCD0-2EE9-4734-BD70-218E15FD919E}"/>
                </a:ext>
              </a:extLst>
            </p:cNvPr>
            <p:cNvSpPr txBox="1"/>
            <p:nvPr/>
          </p:nvSpPr>
          <p:spPr>
            <a:xfrm rot="18234664">
              <a:off x="10317190" y="7374953"/>
              <a:ext cx="9144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spc="0" normalizeH="0" baseline="0" dirty="0">
                  <a:ln>
                    <a:noFill/>
                  </a:ln>
                  <a:solidFill>
                    <a:srgbClr val="887B42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Digital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DAE4C58-A164-4832-AA99-92A344254302}"/>
                </a:ext>
              </a:extLst>
            </p:cNvPr>
            <p:cNvSpPr txBox="1"/>
            <p:nvPr/>
          </p:nvSpPr>
          <p:spPr>
            <a:xfrm rot="18234664">
              <a:off x="10780144" y="7665377"/>
              <a:ext cx="9144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400" dirty="0">
                  <a:solidFill>
                    <a:srgbClr val="887B42"/>
                  </a:solidFill>
                </a:rPr>
                <a:t>Twin</a:t>
              </a:r>
              <a:endParaRPr kumimoji="0" lang="es-ES" sz="1400" b="0" i="0" u="none" strike="noStrike" cap="none" spc="0" normalizeH="0" baseline="0" dirty="0">
                <a:ln>
                  <a:noFill/>
                </a:ln>
                <a:solidFill>
                  <a:srgbClr val="887B4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78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681</Words>
  <Application>Microsoft Office PowerPoint</Application>
  <PresentationFormat>Presentación en pantalla (4:3)</PresentationFormat>
  <Paragraphs>97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Wingdings 2</vt:lpstr>
      <vt:lpstr>Tema de Office</vt:lpstr>
      <vt:lpstr>Medium presentation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success stories with Industry</dc:title>
  <dc:creator>math-in</dc:creator>
  <cp:lastModifiedBy>QUINTELA ESTEVEZ PEREGRINA</cp:lastModifiedBy>
  <cp:revision>87</cp:revision>
  <dcterms:created xsi:type="dcterms:W3CDTF">2013-12-13T10:05:39Z</dcterms:created>
  <dcterms:modified xsi:type="dcterms:W3CDTF">2018-10-22T12:51:52Z</dcterms:modified>
</cp:coreProperties>
</file>